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>
      <p:cViewPr varScale="1">
        <p:scale>
          <a:sx n="120" d="100"/>
          <a:sy n="120" d="100"/>
        </p:scale>
        <p:origin x="80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528"/>
            <a:ext cx="9923145" cy="742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10805" y="2511551"/>
            <a:ext cx="5588634" cy="148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3401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422" y="4591050"/>
            <a:ext cx="1275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E7E6E6"/>
                </a:solidFill>
                <a:latin typeface="Microsoft Sans Serif"/>
                <a:cs typeface="Microsoft Sans Serif"/>
              </a:rPr>
              <a:t>Tiago</a:t>
            </a:r>
            <a:r>
              <a:rPr sz="1800" spc="-8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E7E6E6"/>
                </a:solidFill>
                <a:latin typeface="Microsoft Sans Serif"/>
                <a:cs typeface="Microsoft Sans Serif"/>
              </a:rPr>
              <a:t>Flores </a:t>
            </a:r>
            <a:r>
              <a:rPr sz="1800" spc="55" dirty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lang="en-US" spc="55" dirty="0">
                <a:solidFill>
                  <a:srgbClr val="E7E6E6"/>
                </a:solidFill>
                <a:latin typeface="Microsoft Sans Serif"/>
                <a:cs typeface="Microsoft Sans Serif"/>
              </a:rPr>
              <a:t>4</a:t>
            </a:r>
            <a:r>
              <a:rPr sz="1800" spc="55" dirty="0">
                <a:solidFill>
                  <a:srgbClr val="E7E6E6"/>
                </a:solidFill>
                <a:latin typeface="Microsoft Sans Serif"/>
                <a:cs typeface="Microsoft Sans Serif"/>
              </a:rPr>
              <a:t>-</a:t>
            </a:r>
            <a:r>
              <a:rPr lang="en-US" spc="55" dirty="0">
                <a:solidFill>
                  <a:srgbClr val="E7E6E6"/>
                </a:solidFill>
                <a:latin typeface="Microsoft Sans Serif"/>
                <a:cs typeface="Microsoft Sans Serif"/>
              </a:rPr>
              <a:t>09</a:t>
            </a:r>
            <a:r>
              <a:rPr sz="1800" dirty="0">
                <a:solidFill>
                  <a:srgbClr val="E7E6E6"/>
                </a:solidFill>
                <a:latin typeface="Microsoft Sans Serif"/>
                <a:cs typeface="Microsoft Sans Serif"/>
              </a:rPr>
              <a:t>-</a:t>
            </a:r>
            <a:r>
              <a:rPr sz="1800" spc="45" dirty="0">
                <a:solidFill>
                  <a:srgbClr val="E7E6E6"/>
                </a:solidFill>
                <a:latin typeface="Microsoft Sans Serif"/>
                <a:cs typeface="Microsoft Sans Serif"/>
              </a:rPr>
              <a:t>2</a:t>
            </a:r>
            <a:r>
              <a:rPr lang="en-US" sz="1800" spc="45" dirty="0">
                <a:solidFill>
                  <a:srgbClr val="E7E6E6"/>
                </a:solidFill>
                <a:latin typeface="Microsoft Sans Serif"/>
                <a:cs typeface="Microsoft Sans Serif"/>
              </a:rPr>
              <a:t>5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000" y="675640"/>
            <a:ext cx="2105660" cy="629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979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downloaded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92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Data</a:t>
            </a:r>
            <a:r>
              <a:rPr spc="-90" dirty="0"/>
              <a:t> </a:t>
            </a:r>
            <a:r>
              <a:rPr spc="-55" dirty="0"/>
              <a:t>Collection</a:t>
            </a:r>
            <a:r>
              <a:rPr spc="-65" dirty="0"/>
              <a:t> </a:t>
            </a:r>
            <a:r>
              <a:rPr dirty="0"/>
              <a:t>-</a:t>
            </a:r>
            <a:r>
              <a:rPr spc="-90" dirty="0"/>
              <a:t> </a:t>
            </a:r>
            <a:r>
              <a:rPr spc="-105" dirty="0"/>
              <a:t>Scraping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4080" y="1775447"/>
            <a:ext cx="2791714" cy="10823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74356" y="2015807"/>
            <a:ext cx="1940560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060"/>
              </a:lnSpc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7080" y="2893021"/>
              <a:ext cx="503186" cy="4244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4080" y="3352787"/>
              <a:ext cx="2791714" cy="10823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54189" y="3470909"/>
            <a:ext cx="2576195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7080" y="4470362"/>
              <a:ext cx="503186" cy="424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4080" y="4932680"/>
              <a:ext cx="2791714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300"/>
              </a:lnSpc>
              <a:spcBef>
                <a:spcPts val="309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parsing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10</a:t>
            </a:fld>
            <a:endParaRPr spc="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4720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272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Initially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ts val="2510"/>
              </a:lnSpc>
              <a:spcBef>
                <a:spcPts val="7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summaries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mission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5" dirty="0"/>
              <a:t>Wrangling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6180" y="3881120"/>
            <a:ext cx="2164334" cy="13108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21204" y="4323778"/>
            <a:ext cx="492759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EDA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3140" y="4257040"/>
            <a:ext cx="482866" cy="5590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73220" y="3881120"/>
            <a:ext cx="2166874" cy="1310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38065" y="4323778"/>
            <a:ext cx="184086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Summarizations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22719" y="4257040"/>
            <a:ext cx="482866" cy="5590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2800" y="3881120"/>
            <a:ext cx="2164333" cy="13108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Creation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Landing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2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11</a:t>
            </a:fld>
            <a:endParaRPr spc="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695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807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scatterplots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barplots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relationship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pair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3429000"/>
            <a:ext cx="9441180" cy="2382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EDA</a:t>
            </a:r>
            <a:r>
              <a:rPr spc="40" dirty="0"/>
              <a:t> </a:t>
            </a:r>
            <a:r>
              <a:rPr dirty="0"/>
              <a:t>with</a:t>
            </a:r>
            <a:r>
              <a:rPr spc="25" dirty="0"/>
              <a:t> </a:t>
            </a:r>
            <a:r>
              <a:rPr spc="-50" dirty="0"/>
              <a:t>Data</a:t>
            </a:r>
            <a:r>
              <a:rPr spc="45" dirty="0"/>
              <a:t> </a:t>
            </a:r>
            <a:r>
              <a:rPr spc="-60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371600"/>
            <a:ext cx="10532745" cy="500824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mission;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Top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'CCA’;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boosters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launched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(CRS);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v1.1;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achieved;</a:t>
            </a:r>
            <a:endParaRPr sz="1800">
              <a:latin typeface="Microsoft Sans Serif"/>
              <a:cs typeface="Microsoft Sans Serif"/>
            </a:endParaRPr>
          </a:p>
          <a:p>
            <a:pPr marL="698500" marR="107315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mission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outcomes;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mass;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2015;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35"/>
              </a:lnSpc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20.</a:t>
            </a:r>
            <a:endParaRPr sz="1800">
              <a:latin typeface="Microsoft Sans Serif"/>
              <a:cs typeface="Microsoft Sans Serif"/>
            </a:endParaRPr>
          </a:p>
          <a:p>
            <a:pPr marL="10275570">
              <a:lnSpc>
                <a:spcPts val="179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94" y="6310327"/>
            <a:ext cx="8826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EDA</a:t>
            </a:r>
            <a:r>
              <a:rPr spc="140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37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endParaRPr sz="260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ts val="206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highlighted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coordinates,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Space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60"/>
              </a:lnSpc>
            </a:pP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ts val="205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indicates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events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coordinate,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site;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50"/>
              </a:lnSpc>
            </a:pP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ct val="100000"/>
              </a:lnSpc>
              <a:spcBef>
                <a:spcPts val="945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14</a:t>
            </a:fld>
            <a:endParaRPr spc="50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13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105" dirty="0"/>
              <a:t> </a:t>
            </a:r>
            <a:r>
              <a:rPr spc="-10" dirty="0"/>
              <a:t>an</a:t>
            </a:r>
            <a:r>
              <a:rPr spc="-130" dirty="0"/>
              <a:t> </a:t>
            </a:r>
            <a:r>
              <a:rPr spc="-60" dirty="0"/>
              <a:t>Interactive</a:t>
            </a:r>
            <a:r>
              <a:rPr spc="-125" dirty="0"/>
              <a:t> </a:t>
            </a:r>
            <a:r>
              <a:rPr spc="-50" dirty="0"/>
              <a:t>Map</a:t>
            </a:r>
            <a:r>
              <a:rPr spc="-114" dirty="0"/>
              <a:t> </a:t>
            </a:r>
            <a:r>
              <a:rPr dirty="0"/>
              <a:t>with</a:t>
            </a:r>
            <a:r>
              <a:rPr spc="-110" dirty="0"/>
              <a:t> </a:t>
            </a:r>
            <a:r>
              <a:rPr spc="-4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91320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used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quickly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helping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15</a:t>
            </a:fld>
            <a:endParaRPr spc="50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81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70" dirty="0"/>
              <a:t> </a:t>
            </a:r>
            <a:r>
              <a:rPr dirty="0"/>
              <a:t>a</a:t>
            </a:r>
            <a:r>
              <a:rPr spc="-95" dirty="0"/>
              <a:t> </a:t>
            </a:r>
            <a:r>
              <a:rPr spc="-85" dirty="0"/>
              <a:t>Dashboard </a:t>
            </a:r>
            <a:r>
              <a:rPr dirty="0"/>
              <a:t>with</a:t>
            </a:r>
            <a:r>
              <a:rPr spc="-70" dirty="0"/>
              <a:t> </a:t>
            </a:r>
            <a:r>
              <a:rPr dirty="0"/>
              <a:t>Plotly</a:t>
            </a:r>
            <a:r>
              <a:rPr spc="-80" dirty="0"/>
              <a:t> </a:t>
            </a:r>
            <a:r>
              <a:rPr spc="-114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45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compared: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regression,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vector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machine,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nearest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neighbors.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Predictive</a:t>
            </a:r>
            <a:r>
              <a:rPr spc="-150" dirty="0"/>
              <a:t> </a:t>
            </a:r>
            <a:r>
              <a:rPr spc="-110" dirty="0"/>
              <a:t>Analysis</a:t>
            </a:r>
            <a:r>
              <a:rPr spc="-135" dirty="0"/>
              <a:t> </a:t>
            </a:r>
            <a:r>
              <a:rPr spc="-114" dirty="0"/>
              <a:t>(Classification)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3169920"/>
            <a:ext cx="2512314" cy="15217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preparation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standardization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32200" y="3606774"/>
            <a:ext cx="556526" cy="6479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6420" y="3169920"/>
            <a:ext cx="2514854" cy="1521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56759" y="3257867"/>
            <a:ext cx="2156460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algn="ctr">
              <a:lnSpc>
                <a:spcPct val="917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model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combinations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hyperparameters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09459" y="3606774"/>
            <a:ext cx="556526" cy="6479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53680" y="3169920"/>
            <a:ext cx="2514854" cy="15217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71509" y="3565525"/>
            <a:ext cx="1685289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16</a:t>
            </a:fld>
            <a:endParaRPr spc="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842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itself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NASA;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in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fiver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after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launch;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versions were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successful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average;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Almost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100%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 drone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2015: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B1012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B1015;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became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passed.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17</a:t>
            </a:fld>
            <a:endParaRPr spc="5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6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in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places,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infrastructure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east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6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519" y="3517900"/>
            <a:ext cx="4038600" cy="2435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2300" y="3497579"/>
            <a:ext cx="4038600" cy="24561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18</a:t>
            </a:fld>
            <a:endParaRPr spc="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800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87%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 94%.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6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9840" y="2961639"/>
            <a:ext cx="3675379" cy="26466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19</a:t>
            </a:fld>
            <a:endParaRPr spc="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1905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25" dirty="0"/>
              <a:t>2</a:t>
            </a:fld>
            <a:endParaRPr spc="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verify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that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nowadays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CCAF5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40,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second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4E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third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39A;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114" dirty="0"/>
              <a:t> </a:t>
            </a:r>
            <a:r>
              <a:rPr spc="-85" dirty="0"/>
              <a:t>Number</a:t>
            </a:r>
            <a:r>
              <a:rPr spc="-114" dirty="0"/>
              <a:t> </a:t>
            </a:r>
            <a:r>
              <a:rPr spc="-70" dirty="0"/>
              <a:t>vs.</a:t>
            </a:r>
            <a:r>
              <a:rPr spc="-120" dirty="0"/>
              <a:t> </a:t>
            </a:r>
            <a:r>
              <a:rPr spc="-125" dirty="0"/>
              <a:t>Launch</a:t>
            </a:r>
            <a:r>
              <a:rPr spc="-100" dirty="0"/>
              <a:t> </a:t>
            </a:r>
            <a:r>
              <a:rPr spc="-7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84300"/>
            <a:ext cx="10576560" cy="23850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21</a:t>
            </a:fld>
            <a:endParaRPr spc="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253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9,000kg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(about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school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bus)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excellent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success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12,000kg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be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39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Payload</a:t>
            </a:r>
            <a:r>
              <a:rPr spc="-130" dirty="0"/>
              <a:t> </a:t>
            </a:r>
            <a:r>
              <a:rPr spc="-70" dirty="0"/>
              <a:t>vs.</a:t>
            </a:r>
            <a:r>
              <a:rPr spc="-135" dirty="0"/>
              <a:t> </a:t>
            </a:r>
            <a:r>
              <a:rPr spc="-130" dirty="0"/>
              <a:t>Launch</a:t>
            </a:r>
            <a:r>
              <a:rPr spc="-120" dirty="0"/>
              <a:t> </a:t>
            </a:r>
            <a:r>
              <a:rPr spc="-8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919" y="1361439"/>
            <a:ext cx="1067816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22</a:t>
            </a:fld>
            <a:endParaRPr spc="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biggest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L1;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GEO;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HEO;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SSO.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Followed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80%);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LFO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70%).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9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Success</a:t>
            </a:r>
            <a:r>
              <a:rPr spc="5" dirty="0"/>
              <a:t> </a:t>
            </a:r>
            <a:r>
              <a:rPr spc="-170" dirty="0"/>
              <a:t>Rate</a:t>
            </a:r>
            <a:r>
              <a:rPr spc="-25" dirty="0"/>
              <a:t> </a:t>
            </a:r>
            <a:r>
              <a:rPr spc="-70" dirty="0"/>
              <a:t>vs.</a:t>
            </a:r>
            <a:r>
              <a:rPr spc="-5" dirty="0"/>
              <a:t> </a:t>
            </a:r>
            <a:r>
              <a:rPr dirty="0"/>
              <a:t>Orbit</a:t>
            </a:r>
            <a:r>
              <a:rPr spc="-15" dirty="0"/>
              <a:t> </a:t>
            </a:r>
            <a:r>
              <a:rPr spc="-14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1869439"/>
            <a:ext cx="3543300" cy="2667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23</a:t>
            </a:fld>
            <a:endParaRPr spc="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opportunity,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of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frequency.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35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70" dirty="0"/>
              <a:t> </a:t>
            </a:r>
            <a:r>
              <a:rPr spc="-85" dirty="0"/>
              <a:t>Number</a:t>
            </a:r>
            <a:r>
              <a:rPr spc="-70" dirty="0"/>
              <a:t> vs.</a:t>
            </a:r>
            <a:r>
              <a:rPr spc="-80" dirty="0"/>
              <a:t> </a:t>
            </a:r>
            <a:r>
              <a:rPr dirty="0"/>
              <a:t>Orbit</a:t>
            </a:r>
            <a:r>
              <a:rPr spc="-60" dirty="0"/>
              <a:t> </a:t>
            </a:r>
            <a:r>
              <a:rPr spc="-14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97660"/>
            <a:ext cx="10688320" cy="23799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24</a:t>
            </a:fld>
            <a:endParaRPr spc="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045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GTO;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widest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few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GEO.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Payload</a:t>
            </a:r>
            <a:r>
              <a:rPr spc="-75" dirty="0"/>
              <a:t> </a:t>
            </a:r>
            <a:r>
              <a:rPr spc="-70" dirty="0"/>
              <a:t>vs.</a:t>
            </a:r>
            <a:r>
              <a:rPr spc="-75" dirty="0"/>
              <a:t> </a:t>
            </a:r>
            <a:r>
              <a:rPr dirty="0"/>
              <a:t>Orbit</a:t>
            </a:r>
            <a:r>
              <a:rPr spc="-55" dirty="0"/>
              <a:t> </a:t>
            </a:r>
            <a:r>
              <a:rPr spc="-14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442719"/>
            <a:ext cx="1068832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25</a:t>
            </a:fld>
            <a:endParaRPr spc="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started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kept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2020;</a:t>
            </a:r>
            <a:endParaRPr sz="2200">
              <a:latin typeface="Microsoft Sans Serif"/>
              <a:cs typeface="Microsoft Sans Serif"/>
            </a:endParaRPr>
          </a:p>
          <a:p>
            <a:pPr marL="241300" marR="448945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three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adjusts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improvement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technology.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00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Launch</a:t>
            </a:r>
            <a:r>
              <a:rPr spc="-15" dirty="0"/>
              <a:t> </a:t>
            </a:r>
            <a:r>
              <a:rPr spc="-260" dirty="0"/>
              <a:t>Success</a:t>
            </a:r>
            <a:r>
              <a:rPr spc="15" dirty="0"/>
              <a:t> </a:t>
            </a:r>
            <a:r>
              <a:rPr spc="-125" dirty="0"/>
              <a:t>Yearly</a:t>
            </a:r>
            <a:r>
              <a:rPr spc="-30" dirty="0"/>
              <a:t> </a:t>
            </a:r>
            <a:r>
              <a:rPr spc="-85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2070100"/>
            <a:ext cx="3543300" cy="2494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26</a:t>
            </a:fld>
            <a:endParaRPr spc="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73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27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“launch_site”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All</a:t>
            </a:r>
            <a:r>
              <a:rPr spc="-90" dirty="0"/>
              <a:t> </a:t>
            </a:r>
            <a:r>
              <a:rPr spc="-135" dirty="0"/>
              <a:t>Launch</a:t>
            </a:r>
            <a:r>
              <a:rPr spc="-70" dirty="0"/>
              <a:t> </a:t>
            </a:r>
            <a:r>
              <a:rPr spc="-55" dirty="0"/>
              <a:t>Site</a:t>
            </a:r>
            <a:r>
              <a:rPr spc="-75" dirty="0"/>
              <a:t> </a:t>
            </a:r>
            <a:r>
              <a:rPr spc="-195" dirty="0"/>
              <a:t>Names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894205" cy="1852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KSC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39A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VAFB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89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28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704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five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samples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Cape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Canaveral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Launch</a:t>
            </a:r>
            <a:r>
              <a:rPr spc="-80" dirty="0"/>
              <a:t> </a:t>
            </a:r>
            <a:r>
              <a:rPr spc="-55" dirty="0"/>
              <a:t>Site</a:t>
            </a:r>
            <a:r>
              <a:rPr spc="-60" dirty="0"/>
              <a:t> </a:t>
            </a:r>
            <a:r>
              <a:rPr spc="-204" dirty="0"/>
              <a:t>Names</a:t>
            </a:r>
            <a:r>
              <a:rPr spc="-45" dirty="0"/>
              <a:t> </a:t>
            </a:r>
            <a:r>
              <a:rPr spc="-50" dirty="0"/>
              <a:t>Begin</a:t>
            </a:r>
            <a:r>
              <a:rPr spc="-80" dirty="0"/>
              <a:t> </a:t>
            </a:r>
            <a:r>
              <a:rPr dirty="0"/>
              <a:t>with</a:t>
            </a:r>
            <a:r>
              <a:rPr spc="-45" dirty="0"/>
              <a:t> </a:t>
            </a:r>
            <a:r>
              <a:rPr spc="-190" dirty="0"/>
              <a:t>'CCA'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27356" cy="2995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UTC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Mass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Orbit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 Outcome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Outcome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2010-06-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18:45:00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Spacecraft Qualification</a:t>
                      </a:r>
                      <a:r>
                        <a:rPr sz="12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Unit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LEO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SpaceX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 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2010-12-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15:43:00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02870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8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flight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C1,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CubeSats,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barrel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Brouere cheese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(COTS)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NRO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2012-05-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22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07:44:00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flight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C2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525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(COTS)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2012-10-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00:35:00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CRS-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500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2013-03-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15:10:00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CRS-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677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11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29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506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summing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‘CRS’,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corresponds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Total</a:t>
            </a:r>
            <a:r>
              <a:rPr spc="-145" dirty="0"/>
              <a:t> </a:t>
            </a:r>
            <a:r>
              <a:rPr spc="-120" dirty="0"/>
              <a:t>Payload</a:t>
            </a:r>
            <a:r>
              <a:rPr spc="-125" dirty="0"/>
              <a:t> </a:t>
            </a:r>
            <a:r>
              <a:rPr spc="-190" dirty="0"/>
              <a:t>Mass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881505" cy="741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r>
                        <a:rPr sz="1800" b="1" spc="-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-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111.268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5495" cy="4078604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data: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API;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05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including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wrangling,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valuable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launchings;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which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drive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way,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25" dirty="0"/>
              <a:t>3</a:t>
            </a:fld>
            <a:endParaRPr spc="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Executive</a:t>
            </a:r>
            <a:r>
              <a:rPr spc="-55" dirty="0"/>
              <a:t> </a:t>
            </a:r>
            <a:r>
              <a:rPr spc="-18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18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30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80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calculating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kg.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Average</a:t>
            </a:r>
            <a:r>
              <a:rPr spc="-75" dirty="0"/>
              <a:t> </a:t>
            </a:r>
            <a:r>
              <a:rPr spc="-120" dirty="0"/>
              <a:t>Payload</a:t>
            </a:r>
            <a:r>
              <a:rPr spc="-40" dirty="0"/>
              <a:t> </a:t>
            </a:r>
            <a:r>
              <a:rPr spc="-204" dirty="0"/>
              <a:t>Mass</a:t>
            </a:r>
            <a:r>
              <a:rPr spc="-45" dirty="0"/>
              <a:t> </a:t>
            </a:r>
            <a:r>
              <a:rPr dirty="0"/>
              <a:t>by</a:t>
            </a:r>
            <a:r>
              <a:rPr spc="-40" dirty="0"/>
              <a:t> </a:t>
            </a:r>
            <a:r>
              <a:rPr dirty="0"/>
              <a:t>F9</a:t>
            </a:r>
            <a:r>
              <a:rPr spc="-45" dirty="0"/>
              <a:t> </a:t>
            </a:r>
            <a:r>
              <a:rPr spc="-20" dirty="0"/>
              <a:t>v1.1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43430" cy="740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Avg</a:t>
                      </a: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2.928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34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pad: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31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195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minimum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occurrence,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12/22/2015.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2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First</a:t>
            </a:r>
            <a:r>
              <a:rPr spc="-195" dirty="0"/>
              <a:t> </a:t>
            </a:r>
            <a:r>
              <a:rPr spc="-165" dirty="0"/>
              <a:t>Successful</a:t>
            </a:r>
            <a:r>
              <a:rPr spc="-80" dirty="0"/>
              <a:t> </a:t>
            </a:r>
            <a:r>
              <a:rPr spc="-90" dirty="0"/>
              <a:t>Ground</a:t>
            </a:r>
            <a:r>
              <a:rPr spc="-155" dirty="0"/>
              <a:t> </a:t>
            </a:r>
            <a:r>
              <a:rPr spc="-45" dirty="0"/>
              <a:t>Landing</a:t>
            </a:r>
            <a:r>
              <a:rPr spc="-125" dirty="0"/>
              <a:t> </a:t>
            </a:r>
            <a:r>
              <a:rPr spc="-35" dirty="0"/>
              <a:t>Date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80564" cy="740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2015-12-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32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208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versions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according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684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14" dirty="0"/>
              <a:t>Successful</a:t>
            </a:r>
            <a:r>
              <a:rPr sz="2500" spc="-55" dirty="0"/>
              <a:t> </a:t>
            </a:r>
            <a:r>
              <a:rPr sz="2500" spc="-10" dirty="0"/>
              <a:t>Drone</a:t>
            </a:r>
            <a:r>
              <a:rPr sz="2500" spc="-80" dirty="0"/>
              <a:t> </a:t>
            </a:r>
            <a:r>
              <a:rPr sz="2500" spc="-35" dirty="0"/>
              <a:t>Ship</a:t>
            </a:r>
            <a:r>
              <a:rPr sz="2500" spc="-55" dirty="0"/>
              <a:t> </a:t>
            </a:r>
            <a:r>
              <a:rPr sz="2500" spc="-25" dirty="0"/>
              <a:t>Landing</a:t>
            </a:r>
            <a:r>
              <a:rPr sz="2500" spc="-60" dirty="0"/>
              <a:t> </a:t>
            </a:r>
            <a:r>
              <a:rPr sz="2500" dirty="0"/>
              <a:t>with</a:t>
            </a:r>
            <a:r>
              <a:rPr sz="2500" spc="-50" dirty="0"/>
              <a:t> </a:t>
            </a:r>
            <a:r>
              <a:rPr sz="2500" spc="-80" dirty="0"/>
              <a:t>Payload</a:t>
            </a:r>
            <a:r>
              <a:rPr sz="2500" spc="-55" dirty="0"/>
              <a:t> </a:t>
            </a:r>
            <a:r>
              <a:rPr sz="2500" spc="-35" dirty="0"/>
              <a:t>between</a:t>
            </a:r>
            <a:r>
              <a:rPr sz="2500" spc="-65" dirty="0"/>
              <a:t> </a:t>
            </a:r>
            <a:r>
              <a:rPr sz="2500" spc="110" dirty="0"/>
              <a:t>4000</a:t>
            </a:r>
            <a:r>
              <a:rPr sz="2500" spc="-85" dirty="0"/>
              <a:t> </a:t>
            </a:r>
            <a:r>
              <a:rPr sz="2500" dirty="0"/>
              <a:t>and</a:t>
            </a:r>
            <a:r>
              <a:rPr sz="2500" spc="-50" dirty="0"/>
              <a:t> </a:t>
            </a:r>
            <a:r>
              <a:rPr sz="2500" spc="90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15515" cy="1851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B1021.2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B1031.2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B1022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B1026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46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outcomes: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33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led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5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25" dirty="0"/>
              <a:t>Total</a:t>
            </a:r>
            <a:r>
              <a:rPr sz="3100" spc="-145" dirty="0"/>
              <a:t> </a:t>
            </a:r>
            <a:r>
              <a:rPr sz="3100" spc="-65" dirty="0"/>
              <a:t>Number</a:t>
            </a:r>
            <a:r>
              <a:rPr sz="3100" spc="-105" dirty="0"/>
              <a:t> </a:t>
            </a:r>
            <a:r>
              <a:rPr sz="3100" dirty="0"/>
              <a:t>of</a:t>
            </a:r>
            <a:r>
              <a:rPr sz="3100" spc="-95" dirty="0"/>
              <a:t> </a:t>
            </a:r>
            <a:r>
              <a:rPr sz="3100" spc="-145" dirty="0"/>
              <a:t>Successful</a:t>
            </a:r>
            <a:r>
              <a:rPr sz="3100" spc="-60" dirty="0"/>
              <a:t> </a:t>
            </a:r>
            <a:r>
              <a:rPr sz="3100" dirty="0"/>
              <a:t>and</a:t>
            </a:r>
            <a:r>
              <a:rPr sz="3100" spc="-100" dirty="0"/>
              <a:t> </a:t>
            </a:r>
            <a:r>
              <a:rPr sz="3100" spc="-55" dirty="0"/>
              <a:t>Failure</a:t>
            </a:r>
            <a:r>
              <a:rPr sz="3100" spc="-40" dirty="0"/>
              <a:t> </a:t>
            </a:r>
            <a:r>
              <a:rPr sz="3100" spc="-50" dirty="0"/>
              <a:t>Mission</a:t>
            </a:r>
            <a:r>
              <a:rPr sz="3100" spc="-75" dirty="0"/>
              <a:t> </a:t>
            </a:r>
            <a:r>
              <a:rPr sz="3100" spc="-70" dirty="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499099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(payload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status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unclear)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(in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flight)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30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maximum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34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210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registered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6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Boosters</a:t>
            </a:r>
            <a:r>
              <a:rPr spc="-140" dirty="0"/>
              <a:t> </a:t>
            </a:r>
            <a:r>
              <a:rPr spc="-95" dirty="0"/>
              <a:t>Carried</a:t>
            </a:r>
            <a:r>
              <a:rPr spc="-130" dirty="0"/>
              <a:t> </a:t>
            </a:r>
            <a:r>
              <a:rPr spc="-135" dirty="0"/>
              <a:t>Maximum</a:t>
            </a:r>
            <a:r>
              <a:rPr spc="-110" dirty="0"/>
              <a:t> </a:t>
            </a:r>
            <a:r>
              <a:rPr spc="-105" dirty="0"/>
              <a:t>Payload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58035" cy="2592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r>
                        <a:rPr sz="1800" b="1" spc="-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(...)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B1048.4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B1049.4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B1049.5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B1049.7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B1051.3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77085" cy="2592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B1051.4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B1051.6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B1056.4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B1058.3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B1060.2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B1060.3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6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35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89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2015</a:t>
            </a:r>
            <a:r>
              <a:rPr spc="15" dirty="0"/>
              <a:t> </a:t>
            </a:r>
            <a:r>
              <a:rPr spc="-135" dirty="0"/>
              <a:t>Launch</a:t>
            </a:r>
            <a:r>
              <a:rPr spc="25" dirty="0"/>
              <a:t> </a:t>
            </a:r>
            <a:r>
              <a:rPr spc="-155" dirty="0"/>
              <a:t>Records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48100" cy="1111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v1.1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v1.1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20: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36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95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view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alerts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“No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attempt”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must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taken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71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5" dirty="0"/>
              <a:t>Rank</a:t>
            </a:r>
            <a:r>
              <a:rPr sz="2800" spc="-35" dirty="0"/>
              <a:t> Landing</a:t>
            </a:r>
            <a:r>
              <a:rPr sz="2800" spc="-30" dirty="0"/>
              <a:t> </a:t>
            </a:r>
            <a:r>
              <a:rPr sz="2800" spc="-95" dirty="0"/>
              <a:t>Outcomes</a:t>
            </a:r>
            <a:r>
              <a:rPr sz="2800" spc="-10" dirty="0"/>
              <a:t> </a:t>
            </a:r>
            <a:r>
              <a:rPr sz="2800" spc="-85" dirty="0"/>
              <a:t>Between</a:t>
            </a:r>
            <a:r>
              <a:rPr sz="2800" spc="-60" dirty="0"/>
              <a:t> </a:t>
            </a:r>
            <a:r>
              <a:rPr sz="2800" spc="105" dirty="0"/>
              <a:t>2010-</a:t>
            </a:r>
            <a:r>
              <a:rPr sz="2800" spc="75" dirty="0"/>
              <a:t>06-</a:t>
            </a:r>
            <a:r>
              <a:rPr sz="2800" spc="125" dirty="0"/>
              <a:t>04</a:t>
            </a:r>
            <a:r>
              <a:rPr sz="2800" spc="-45" dirty="0"/>
              <a:t> </a:t>
            </a:r>
            <a:r>
              <a:rPr sz="2800" spc="-30" dirty="0"/>
              <a:t>and</a:t>
            </a:r>
            <a:r>
              <a:rPr sz="2800" spc="-75" dirty="0"/>
              <a:t> </a:t>
            </a:r>
            <a:r>
              <a:rPr sz="2800" spc="105" dirty="0"/>
              <a:t>2017-</a:t>
            </a:r>
            <a:r>
              <a:rPr sz="2800" spc="75" dirty="0"/>
              <a:t>03-</a:t>
            </a:r>
            <a:r>
              <a:rPr sz="2800" spc="85" dirty="0"/>
              <a:t>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22620" cy="3334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Controlled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(ground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pad)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(parachute)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Uncontrolled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Precluded</a:t>
                      </a:r>
                      <a:r>
                        <a:rPr sz="18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58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16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probably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safety,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roads and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160"/>
              </a:lnSpc>
            </a:pP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53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All</a:t>
            </a:r>
            <a:r>
              <a:rPr spc="-65" dirty="0"/>
              <a:t> </a:t>
            </a:r>
            <a:r>
              <a:rPr spc="-85" dirty="0"/>
              <a:t>launch</a:t>
            </a:r>
            <a:r>
              <a:rPr spc="-55" dirty="0"/>
              <a:t> </a:t>
            </a:r>
            <a:r>
              <a:rPr spc="-65" dirty="0"/>
              <a:t>sites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120" y="1612900"/>
            <a:ext cx="6824980" cy="41071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17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Green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ones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66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Launch</a:t>
            </a:r>
            <a:r>
              <a:rPr spc="-75" dirty="0"/>
              <a:t> </a:t>
            </a:r>
            <a:r>
              <a:rPr spc="-120" dirty="0"/>
              <a:t>Outcomes</a:t>
            </a:r>
            <a:r>
              <a:rPr spc="-55" dirty="0"/>
              <a:t> </a:t>
            </a:r>
            <a:r>
              <a:rPr dirty="0"/>
              <a:t>by</a:t>
            </a:r>
            <a:r>
              <a:rPr spc="-70" dirty="0"/>
              <a:t> </a:t>
            </a:r>
            <a:r>
              <a:rPr spc="-75" dirty="0"/>
              <a:t>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4400" y="2527300"/>
              <a:ext cx="7823200" cy="2151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8260" y="2156460"/>
              <a:ext cx="3981195" cy="3010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1300" y="2349500"/>
              <a:ext cx="3604259" cy="2633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960" y="3324860"/>
              <a:ext cx="2500376" cy="19136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000" y="3517900"/>
              <a:ext cx="2123440" cy="1536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39</a:t>
            </a:fld>
            <a:endParaRPr spc="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25" dirty="0"/>
              <a:t>4</a:t>
            </a:fld>
            <a:endParaRPr spc="25" dirty="0"/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065" cy="22434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objective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viability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new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X.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Desirable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way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total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launches,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 predicting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aspects,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being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near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road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 relatively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inhabited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0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Logistics</a:t>
            </a:r>
            <a:r>
              <a:rPr spc="-200" dirty="0"/>
              <a:t> </a:t>
            </a:r>
            <a:r>
              <a:rPr dirty="0"/>
              <a:t>and</a:t>
            </a:r>
            <a:r>
              <a:rPr spc="-220" dirty="0"/>
              <a:t> </a:t>
            </a:r>
            <a:r>
              <a:rPr spc="-130" dirty="0"/>
              <a:t>Safety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6659" y="1518919"/>
            <a:ext cx="4678680" cy="38201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40</a:t>
            </a:fld>
            <a:endParaRPr spc="5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56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Successful</a:t>
            </a:r>
            <a:r>
              <a:rPr spc="-25" dirty="0"/>
              <a:t> </a:t>
            </a:r>
            <a:r>
              <a:rPr spc="-160" dirty="0"/>
              <a:t>Launches</a:t>
            </a:r>
            <a:r>
              <a:rPr spc="-20" dirty="0"/>
              <a:t> </a:t>
            </a:r>
            <a:r>
              <a:rPr dirty="0"/>
              <a:t>by</a:t>
            </a:r>
            <a:r>
              <a:rPr spc="-25" dirty="0"/>
              <a:t> </a:t>
            </a:r>
            <a:r>
              <a:rPr spc="-7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5900" y="1442719"/>
            <a:ext cx="5773420" cy="39725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42</a:t>
            </a:fld>
            <a:endParaRPr spc="5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7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Launch</a:t>
            </a:r>
            <a:r>
              <a:rPr spc="-50" dirty="0"/>
              <a:t> </a:t>
            </a:r>
            <a:r>
              <a:rPr spc="-260" dirty="0"/>
              <a:t>Success</a:t>
            </a:r>
            <a:r>
              <a:rPr spc="55" dirty="0"/>
              <a:t> </a:t>
            </a:r>
            <a:r>
              <a:rPr spc="-65" dirty="0"/>
              <a:t>Ratio</a:t>
            </a:r>
            <a:r>
              <a:rPr spc="20" dirty="0"/>
              <a:t> </a:t>
            </a:r>
            <a:r>
              <a:rPr dirty="0"/>
              <a:t>for</a:t>
            </a:r>
            <a:r>
              <a:rPr spc="40" dirty="0"/>
              <a:t> </a:t>
            </a:r>
            <a:r>
              <a:rPr spc="-459" dirty="0"/>
              <a:t>KSC</a:t>
            </a:r>
            <a:r>
              <a:rPr spc="135" dirty="0"/>
              <a:t> </a:t>
            </a:r>
            <a:r>
              <a:rPr spc="-245" dirty="0"/>
              <a:t>LC-</a:t>
            </a:r>
            <a:r>
              <a:rPr spc="40" dirty="0"/>
              <a:t>39A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8020" y="2047239"/>
            <a:ext cx="5775959" cy="2763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43</a:t>
            </a:fld>
            <a:endParaRPr spc="5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69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6,000kg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Payload</a:t>
            </a:r>
            <a:r>
              <a:rPr spc="-130" dirty="0"/>
              <a:t> </a:t>
            </a:r>
            <a:r>
              <a:rPr spc="-70" dirty="0"/>
              <a:t>vs.</a:t>
            </a:r>
            <a:r>
              <a:rPr spc="-135" dirty="0"/>
              <a:t> </a:t>
            </a:r>
            <a:r>
              <a:rPr spc="-130" dirty="0"/>
              <a:t>Launch</a:t>
            </a:r>
            <a:r>
              <a:rPr spc="-120" dirty="0"/>
              <a:t> </a:t>
            </a:r>
            <a:r>
              <a:rPr spc="-105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860" y="1666239"/>
            <a:ext cx="6309360" cy="3525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44</a:t>
            </a:fld>
            <a:endParaRPr spc="5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15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There’s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enough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risk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Payload</a:t>
            </a:r>
            <a:r>
              <a:rPr spc="-130" dirty="0"/>
              <a:t> </a:t>
            </a:r>
            <a:r>
              <a:rPr spc="-70" dirty="0"/>
              <a:t>vs.</a:t>
            </a:r>
            <a:r>
              <a:rPr spc="-135" dirty="0"/>
              <a:t> </a:t>
            </a:r>
            <a:r>
              <a:rPr spc="-130" dirty="0"/>
              <a:t>Launch</a:t>
            </a:r>
            <a:r>
              <a:rPr spc="-120" dirty="0"/>
              <a:t> </a:t>
            </a:r>
            <a:r>
              <a:rPr spc="-105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739" y="1656079"/>
            <a:ext cx="6309360" cy="35458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45</a:t>
            </a:fld>
            <a:endParaRPr spc="5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668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tested, and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beside;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9"/>
              </a:spcBef>
              <a:buClr>
                <a:srgbClr val="292929"/>
              </a:buClr>
              <a:buFont typeface="Arial MT"/>
              <a:buChar char="•"/>
            </a:pP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Classifier,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87%.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Classification</a:t>
            </a:r>
            <a:r>
              <a:rPr spc="-125" dirty="0"/>
              <a:t> </a:t>
            </a:r>
            <a:r>
              <a:rPr spc="-13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7880" y="1897379"/>
            <a:ext cx="3677920" cy="26492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47</a:t>
            </a:fld>
            <a:endParaRPr spc="5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83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proves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big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negative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ones.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Confusion</a:t>
            </a:r>
            <a:r>
              <a:rPr spc="-90" dirty="0"/>
              <a:t> </a:t>
            </a:r>
            <a:r>
              <a:rPr spc="-20" dirty="0"/>
              <a:t>Matrix</a:t>
            </a:r>
            <a:r>
              <a:rPr spc="-65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spc="-80" dirty="0"/>
              <a:t>Decision</a:t>
            </a:r>
            <a:r>
              <a:rPr spc="-60" dirty="0"/>
              <a:t> </a:t>
            </a:r>
            <a:r>
              <a:rPr spc="-170" dirty="0"/>
              <a:t>Tree</a:t>
            </a:r>
            <a:r>
              <a:rPr spc="-75" dirty="0"/>
              <a:t> </a:t>
            </a:r>
            <a:r>
              <a:rPr spc="-95" dirty="0"/>
              <a:t>Classifier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1899920"/>
            <a:ext cx="3429000" cy="26492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48</a:t>
            </a:fld>
            <a:endParaRPr spc="5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013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analyzed,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refining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conclusions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along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39A;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risky;</a:t>
            </a:r>
            <a:endParaRPr sz="2200">
              <a:latin typeface="Microsoft Sans Serif"/>
              <a:cs typeface="Microsoft Sans Serif"/>
            </a:endParaRPr>
          </a:p>
          <a:p>
            <a:pPr marL="241300" marR="9652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Although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according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evolution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processes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profits.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49</a:t>
            </a:fld>
            <a:endParaRPr spc="5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75091"/>
            <a:ext cx="8195309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62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tests,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620"/>
              </a:lnSpc>
            </a:pPr>
            <a:r>
              <a:rPr sz="2000" spc="-10" dirty="0">
                <a:solidFill>
                  <a:srgbClr val="292929"/>
                </a:solidFill>
                <a:latin typeface="Courier New"/>
                <a:cs typeface="Courier New"/>
              </a:rPr>
              <a:t>np.random.seed</a:t>
            </a:r>
            <a:r>
              <a:rPr sz="2000" spc="-475" dirty="0">
                <a:solidFill>
                  <a:srgbClr val="292929"/>
                </a:solidFill>
                <a:latin typeface="Courier New"/>
                <a:cs typeface="Courier New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didn’t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Github,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took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50</a:t>
            </a:fld>
            <a:endParaRPr spc="5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Appendix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7110" cy="44831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obtained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2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sources:</a:t>
            </a:r>
            <a:endParaRPr sz="19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1155700" algn="l"/>
              </a:tabLst>
            </a:pPr>
            <a:r>
              <a:rPr sz="18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8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8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(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800">
              <a:latin typeface="Microsoft Sans Serif"/>
              <a:cs typeface="Microsoft Sans Serif"/>
            </a:endParaRPr>
          </a:p>
          <a:p>
            <a:pPr marL="1155700" marR="1033780" lvl="2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1155700" algn="l"/>
              </a:tabLst>
            </a:pPr>
            <a:r>
              <a:rPr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WebScraping </a:t>
            </a:r>
            <a:r>
              <a:rPr sz="18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(https://en.wikipedia.org/wiki/List_of_Falcon/_9/_and_Falcon_Heavy_launches)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enriched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creating</a:t>
            </a:r>
            <a:r>
              <a:rPr sz="190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based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on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after</a:t>
            </a:r>
            <a:r>
              <a:rPr sz="19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summarizing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analyzing</a:t>
            </a:r>
            <a:r>
              <a:rPr sz="19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6</a:t>
            </a:fld>
            <a:endParaRPr spc="5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3465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939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Font typeface="Arial MT"/>
              <a:buChar char="•"/>
              <a:tabLst>
                <a:tab pos="698500" algn="l"/>
              </a:tabLst>
            </a:pP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that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until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this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step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were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normalized,</a:t>
            </a:r>
            <a:r>
              <a:rPr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divided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22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 and</a:t>
            </a:r>
            <a:r>
              <a:rPr sz="220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22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sets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22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four</a:t>
            </a:r>
            <a:r>
              <a:rPr sz="22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models,</a:t>
            </a:r>
            <a:r>
              <a:rPr sz="22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being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each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combinations</a:t>
            </a:r>
            <a:r>
              <a:rPr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of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parameters.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7</a:t>
            </a:fld>
            <a:endParaRPr spc="5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)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3"/>
              </a:rPr>
              <a:t>https://en.wikipedia.org/wiki/List_of_Falcon/_9/_and_Falcon_Heavy_launches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),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technics.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8</a:t>
            </a:fld>
            <a:endParaRPr spc="5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420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893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used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578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Data</a:t>
            </a:r>
            <a:r>
              <a:rPr spc="-30" dirty="0"/>
              <a:t> </a:t>
            </a:r>
            <a:r>
              <a:rPr spc="-65" dirty="0"/>
              <a:t>Collection</a:t>
            </a:r>
            <a:r>
              <a:rPr spc="15" dirty="0"/>
              <a:t> </a:t>
            </a:r>
            <a:r>
              <a:rPr spc="760" dirty="0"/>
              <a:t>–</a:t>
            </a:r>
            <a:r>
              <a:rPr spc="-10" dirty="0"/>
              <a:t> </a:t>
            </a:r>
            <a:r>
              <a:rPr spc="-265" dirty="0"/>
              <a:t>SpaceX</a:t>
            </a:r>
            <a:r>
              <a:rPr spc="20" dirty="0"/>
              <a:t> </a:t>
            </a:r>
            <a:r>
              <a:rPr spc="-160" dirty="0"/>
              <a:t>API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0959" y="1785607"/>
            <a:ext cx="1917953" cy="107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indent="635" algn="ctr">
              <a:lnSpc>
                <a:spcPct val="90300"/>
              </a:lnSpc>
              <a:spcBef>
                <a:spcPts val="31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9619" y="2900654"/>
              <a:ext cx="500633" cy="421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0959" y="3357867"/>
              <a:ext cx="1917953" cy="107976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include</a:t>
            </a:r>
            <a:r>
              <a:rPr sz="18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Falcon</a:t>
            </a:r>
            <a:r>
              <a:rPr sz="1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9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9619" y="4475454"/>
              <a:ext cx="500633" cy="421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0959" y="4932680"/>
              <a:ext cx="1917953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Deal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Missing Values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9</a:t>
            </a:fld>
            <a:endParaRPr spc="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2329</Words>
  <Application>Microsoft Macintosh PowerPoint</Application>
  <PresentationFormat>Widescreen</PresentationFormat>
  <Paragraphs>396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 MT</vt:lpstr>
      <vt:lpstr>Calibri</vt:lpstr>
      <vt:lpstr>Courier New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</vt:lpstr>
      <vt:lpstr>Launch Outcomes by Site</vt:lpstr>
      <vt:lpstr>Logistics and Safety</vt:lpstr>
      <vt:lpstr>PowerPoint Presentation</vt:lpstr>
      <vt:lpstr>Successful Launches by Site</vt:lpstr>
      <vt:lpstr>Launch Success Ratio for KSC LC-39A</vt:lpstr>
      <vt:lpstr>Payload vs. Launch Outcome</vt:lpstr>
      <vt:lpstr>Payload vs. Launch Outcome</vt:lpstr>
      <vt:lpstr>PowerPoint Presentation</vt:lpstr>
      <vt:lpstr>Classification Accuracy</vt:lpstr>
      <vt:lpstr>Confusion Matrix of Decision Tree Classifier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Dhruv .</cp:lastModifiedBy>
  <cp:revision>1</cp:revision>
  <dcterms:created xsi:type="dcterms:W3CDTF">2024-09-25T12:02:16Z</dcterms:created>
  <dcterms:modified xsi:type="dcterms:W3CDTF">2024-09-25T12:07:25Z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2024-09-25T00:00:00Z</vt:filetime>
  </property>
  <property fmtid="{D5CDD505-2E9C-101B-9397-08002B2CF9AE}" pid="5" name="Producer">
    <vt:lpwstr>Microsoft® PowerPoint® para Microsoft 365</vt:lpwstr>
  </property>
</Properties>
</file>